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C990AD38-F45B-42D3-8282-3D60EEE6AC6F}" type="datetimeFigureOut">
              <a:rPr lang="fr-FR" smtClean="0"/>
              <a:t>19/03/2020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2FB021E2-CDAB-4E59-83DC-B121F1C35B9B}"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990AD38-F45B-42D3-8282-3D60EEE6AC6F}" type="datetimeFigureOut">
              <a:rPr lang="fr-FR" smtClean="0"/>
              <a:t>19/03/2020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FB021E2-CDAB-4E59-83DC-B121F1C35B9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990AD38-F45B-42D3-8282-3D60EEE6AC6F}" type="datetimeFigureOut">
              <a:rPr lang="fr-FR" smtClean="0"/>
              <a:t>19/03/2020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FB021E2-CDAB-4E59-83DC-B121F1C35B9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C990AD38-F45B-42D3-8282-3D60EEE6AC6F}" type="datetimeFigureOut">
              <a:rPr lang="fr-FR" smtClean="0"/>
              <a:t>19/03/2020</a:t>
            </a:fld>
            <a:endParaRPr lang="fr-FR"/>
          </a:p>
        </p:txBody>
      </p:sp>
      <p:sp>
        <p:nvSpPr>
          <p:cNvPr id="9" name="Espace réservé du numéro de diapositive 8"/>
          <p:cNvSpPr>
            <a:spLocks noGrp="1"/>
          </p:cNvSpPr>
          <p:nvPr>
            <p:ph type="sldNum" sz="quarter" idx="15"/>
          </p:nvPr>
        </p:nvSpPr>
        <p:spPr/>
        <p:txBody>
          <a:bodyPr rtlCol="0"/>
          <a:lstStyle/>
          <a:p>
            <a:fld id="{2FB021E2-CDAB-4E59-83DC-B121F1C35B9B}"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C990AD38-F45B-42D3-8282-3D60EEE6AC6F}" type="datetimeFigureOut">
              <a:rPr lang="fr-FR" smtClean="0"/>
              <a:t>19/03/2020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2FB021E2-CDAB-4E59-83DC-B121F1C35B9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990AD38-F45B-42D3-8282-3D60EEE6AC6F}" type="datetimeFigureOut">
              <a:rPr lang="fr-FR" smtClean="0"/>
              <a:t>19/03/2020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FB021E2-CDAB-4E59-83DC-B121F1C35B9B}"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990AD38-F45B-42D3-8282-3D60EEE6AC6F}" type="datetimeFigureOut">
              <a:rPr lang="fr-FR" smtClean="0"/>
              <a:t>19/03/2020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FB021E2-CDAB-4E59-83DC-B121F1C35B9B}"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C990AD38-F45B-42D3-8282-3D60EEE6AC6F}" type="datetimeFigureOut">
              <a:rPr lang="fr-FR" smtClean="0"/>
              <a:t>19/03/2020</a:t>
            </a:fld>
            <a:endParaRPr lang="fr-FR"/>
          </a:p>
        </p:txBody>
      </p:sp>
      <p:sp>
        <p:nvSpPr>
          <p:cNvPr id="7" name="Espace réservé du numéro de diapositive 6"/>
          <p:cNvSpPr>
            <a:spLocks noGrp="1"/>
          </p:cNvSpPr>
          <p:nvPr>
            <p:ph type="sldNum" sz="quarter" idx="11"/>
          </p:nvPr>
        </p:nvSpPr>
        <p:spPr/>
        <p:txBody>
          <a:bodyPr rtlCol="0"/>
          <a:lstStyle/>
          <a:p>
            <a:fld id="{2FB021E2-CDAB-4E59-83DC-B121F1C35B9B}"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90AD38-F45B-42D3-8282-3D60EEE6AC6F}" type="datetimeFigureOut">
              <a:rPr lang="fr-FR" smtClean="0"/>
              <a:t>19/03/2020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FB021E2-CDAB-4E59-83DC-B121F1C35B9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C990AD38-F45B-42D3-8282-3D60EEE6AC6F}" type="datetimeFigureOut">
              <a:rPr lang="fr-FR" smtClean="0"/>
              <a:t>19/03/2020</a:t>
            </a:fld>
            <a:endParaRPr lang="fr-FR"/>
          </a:p>
        </p:txBody>
      </p:sp>
      <p:sp>
        <p:nvSpPr>
          <p:cNvPr id="22" name="Espace réservé du numéro de diapositive 21"/>
          <p:cNvSpPr>
            <a:spLocks noGrp="1"/>
          </p:cNvSpPr>
          <p:nvPr>
            <p:ph type="sldNum" sz="quarter" idx="15"/>
          </p:nvPr>
        </p:nvSpPr>
        <p:spPr/>
        <p:txBody>
          <a:bodyPr rtlCol="0"/>
          <a:lstStyle/>
          <a:p>
            <a:fld id="{2FB021E2-CDAB-4E59-83DC-B121F1C35B9B}"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C990AD38-F45B-42D3-8282-3D60EEE6AC6F}" type="datetimeFigureOut">
              <a:rPr lang="fr-FR" smtClean="0"/>
              <a:t>19/03/2020</a:t>
            </a:fld>
            <a:endParaRPr lang="fr-FR"/>
          </a:p>
        </p:txBody>
      </p:sp>
      <p:sp>
        <p:nvSpPr>
          <p:cNvPr id="18" name="Espace réservé du numéro de diapositive 17"/>
          <p:cNvSpPr>
            <a:spLocks noGrp="1"/>
          </p:cNvSpPr>
          <p:nvPr>
            <p:ph type="sldNum" sz="quarter" idx="11"/>
          </p:nvPr>
        </p:nvSpPr>
        <p:spPr/>
        <p:txBody>
          <a:bodyPr rtlCol="0"/>
          <a:lstStyle/>
          <a:p>
            <a:fld id="{2FB021E2-CDAB-4E59-83DC-B121F1C35B9B}"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990AD38-F45B-42D3-8282-3D60EEE6AC6F}" type="datetimeFigureOut">
              <a:rPr lang="fr-FR" smtClean="0"/>
              <a:t>19/03/2020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FB021E2-CDAB-4E59-83DC-B121F1C35B9B}"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0"/>
            <a:ext cx="7772400" cy="1268761"/>
          </a:xfrm>
        </p:spPr>
        <p:txBody>
          <a:bodyPr>
            <a:normAutofit/>
          </a:bodyPr>
          <a:lstStyle/>
          <a:p>
            <a:pPr algn="ctr"/>
            <a:r>
              <a:rPr lang="ar-MA" sz="3600" b="1" dirty="0">
                <a:solidFill>
                  <a:schemeClr val="tx1"/>
                </a:solidFill>
              </a:rPr>
              <a:t>حياة الدستور</a:t>
            </a:r>
            <a:endParaRPr lang="fr-FR" sz="3600" dirty="0">
              <a:solidFill>
                <a:schemeClr val="tx1"/>
              </a:solidFill>
            </a:endParaRPr>
          </a:p>
        </p:txBody>
      </p:sp>
      <p:sp>
        <p:nvSpPr>
          <p:cNvPr id="3" name="Sous-titre 2"/>
          <p:cNvSpPr>
            <a:spLocks noGrp="1"/>
          </p:cNvSpPr>
          <p:nvPr>
            <p:ph type="subTitle" idx="1"/>
          </p:nvPr>
        </p:nvSpPr>
        <p:spPr>
          <a:xfrm>
            <a:off x="539552" y="1484784"/>
            <a:ext cx="8352928" cy="4824536"/>
          </a:xfrm>
        </p:spPr>
        <p:txBody>
          <a:bodyPr/>
          <a:lstStyle/>
          <a:p>
            <a:pPr algn="r"/>
            <a:r>
              <a:rPr lang="ar-MA" dirty="0"/>
              <a:t>	</a:t>
            </a:r>
            <a:r>
              <a:rPr lang="ar-MA" sz="3600" dirty="0">
                <a:solidFill>
                  <a:schemeClr val="tx1"/>
                </a:solidFill>
              </a:rPr>
              <a:t>بعد ان تطرقنا لمفهوم الدستور وأنواعه ومضمونه يجدر بنا ان نعرض حياته أي كيف </a:t>
            </a:r>
            <a:r>
              <a:rPr lang="ar-MA" sz="3600" dirty="0">
                <a:solidFill>
                  <a:srgbClr val="FF0000"/>
                </a:solidFill>
              </a:rPr>
              <a:t>يخلق </a:t>
            </a:r>
            <a:r>
              <a:rPr lang="ar-MA" sz="3600" dirty="0" err="1">
                <a:solidFill>
                  <a:srgbClr val="FF0000"/>
                </a:solidFill>
              </a:rPr>
              <a:t>الدستور؟</a:t>
            </a:r>
            <a:r>
              <a:rPr lang="ar-MA" sz="3600" dirty="0">
                <a:solidFill>
                  <a:srgbClr val="FF0000"/>
                </a:solidFill>
              </a:rPr>
              <a:t> </a:t>
            </a:r>
            <a:r>
              <a:rPr lang="ar-MA" sz="3600" dirty="0">
                <a:solidFill>
                  <a:schemeClr val="tx1"/>
                </a:solidFill>
              </a:rPr>
              <a:t>وما هي </a:t>
            </a:r>
            <a:r>
              <a:rPr lang="ar-MA" sz="3600" dirty="0">
                <a:solidFill>
                  <a:srgbClr val="FF0000"/>
                </a:solidFill>
              </a:rPr>
              <a:t>التعديلات التي تطرأ </a:t>
            </a:r>
            <a:r>
              <a:rPr lang="ar-MA" sz="3600" dirty="0" err="1">
                <a:solidFill>
                  <a:srgbClr val="FF0000"/>
                </a:solidFill>
              </a:rPr>
              <a:t>عليه </a:t>
            </a:r>
            <a:r>
              <a:rPr lang="ar-MA" sz="3600" dirty="0" err="1">
                <a:solidFill>
                  <a:schemeClr val="tx1"/>
                </a:solidFill>
              </a:rPr>
              <a:t>؟</a:t>
            </a:r>
            <a:r>
              <a:rPr lang="ar-MA" sz="3600" dirty="0">
                <a:solidFill>
                  <a:schemeClr val="tx1"/>
                </a:solidFill>
              </a:rPr>
              <a:t> وكيف </a:t>
            </a:r>
            <a:r>
              <a:rPr lang="ar-MA" sz="3600" dirty="0">
                <a:solidFill>
                  <a:srgbClr val="FF0000"/>
                </a:solidFill>
              </a:rPr>
              <a:t>تكون نهايته </a:t>
            </a:r>
            <a:r>
              <a:rPr lang="ar-MA" sz="3600" dirty="0">
                <a:solidFill>
                  <a:schemeClr val="tx1"/>
                </a:solidFill>
              </a:rPr>
              <a:t>او </a:t>
            </a:r>
            <a:r>
              <a:rPr lang="ar-MA" sz="3600" dirty="0" err="1">
                <a:solidFill>
                  <a:schemeClr val="tx1"/>
                </a:solidFill>
              </a:rPr>
              <a:t>زواله؟</a:t>
            </a:r>
            <a:r>
              <a:rPr lang="ar-MA" sz="3600" dirty="0">
                <a:solidFill>
                  <a:schemeClr val="tx1"/>
                </a:solidFill>
              </a:rPr>
              <a:t> </a:t>
            </a:r>
            <a:endParaRPr lang="fr-FR" sz="3600" dirty="0">
              <a:solidFill>
                <a:schemeClr val="tx1"/>
              </a:solidFill>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normAutofit/>
          </a:bodyPr>
          <a:lstStyle/>
          <a:p>
            <a:pPr algn="ctr"/>
            <a:r>
              <a:rPr lang="ar-MA" sz="3600" b="1" dirty="0">
                <a:solidFill>
                  <a:schemeClr val="tx1"/>
                </a:solidFill>
              </a:rPr>
              <a:t>طرق وضع الدستور.</a:t>
            </a:r>
            <a:endParaRPr lang="fr-FR" sz="3600" b="1" dirty="0">
              <a:solidFill>
                <a:schemeClr val="tx1"/>
              </a:solidFill>
            </a:endParaRPr>
          </a:p>
        </p:txBody>
      </p:sp>
      <p:sp>
        <p:nvSpPr>
          <p:cNvPr id="3" name="Espace réservé du contenu 2"/>
          <p:cNvSpPr>
            <a:spLocks noGrp="1"/>
          </p:cNvSpPr>
          <p:nvPr>
            <p:ph sz="quarter" idx="1"/>
          </p:nvPr>
        </p:nvSpPr>
        <p:spPr>
          <a:xfrm>
            <a:off x="179512" y="1196752"/>
            <a:ext cx="8712968" cy="5277200"/>
          </a:xfrm>
        </p:spPr>
        <p:txBody>
          <a:bodyPr>
            <a:normAutofit lnSpcReduction="10000"/>
          </a:bodyPr>
          <a:lstStyle/>
          <a:p>
            <a:pPr algn="r" rtl="1"/>
            <a:r>
              <a:rPr lang="ar-MA" dirty="0"/>
              <a:t>إن وضع الدستور يرافق الحالات الثلاث لانبثاق حكم جديد المرتبط بدوره إما بتغيير نظام دولة قائمة أو قيام دولة فيدرالية إثر اتحاد مجموعة دول او انبثاق دولة جديدة بفعل انفصال أو تصفية استعمار من إقليم معين.</a:t>
            </a:r>
            <a:endParaRPr lang="fr-FR" dirty="0"/>
          </a:p>
          <a:p>
            <a:pPr algn="r" rtl="1"/>
            <a:r>
              <a:rPr lang="ar-MA" dirty="0"/>
              <a:t>	وفي الاصطلاح الدستوري فإن السلطة التي تضع الدستور تسمى السلطة التأسيسية الأصلية أما السلطة المكلفة بتعديله بعد دخوله حيز التطبيق فتدعى بالسلطة التأسيسية الفرعية.</a:t>
            </a:r>
            <a:endParaRPr lang="fr-FR" dirty="0"/>
          </a:p>
          <a:p>
            <a:pPr algn="r" rtl="1"/>
            <a:r>
              <a:rPr lang="ar-MA" dirty="0"/>
              <a:t>	وقد ادى تنوع طرق وضع الدساتير الى تنوع طرق تصنيفها حيث يختلف الفقه الدستوري ما بين مصنف إياها لطرق ملكيات القرن </a:t>
            </a:r>
            <a:r>
              <a:rPr lang="ar-MA" dirty="0" err="1"/>
              <a:t>19 </a:t>
            </a:r>
            <a:r>
              <a:rPr lang="ar-MA" dirty="0"/>
              <a:t>(المنحة ـ الميثاق) وطرق ديمقراطية </a:t>
            </a:r>
            <a:r>
              <a:rPr lang="ar-MA" dirty="0" err="1"/>
              <a:t>عصرية </a:t>
            </a:r>
            <a:r>
              <a:rPr lang="ar-MA" dirty="0"/>
              <a:t>(الجمعية التأسيسية ـ الاستفتاء) وطرق </a:t>
            </a:r>
            <a:r>
              <a:rPr lang="ar-MA" dirty="0" err="1"/>
              <a:t>مزدوجة </a:t>
            </a:r>
            <a:r>
              <a:rPr lang="ar-MA" dirty="0"/>
              <a:t>(أي وضع الدستور بطريقة غير ديمقراطية والمصادقة عليها بالاستفتاء)  في حين ان صنفا ثالثا من الفقه الدستوري يستعمل معيار المشاركة الشعبية في وضع الدساتير ليبدأ في تصنيفها بالدساتير التي تنعدم فيها المشاركة الشعبية وينتهي بتلك التي يشارك الشعب في وضعها والمصادقة عليها.</a:t>
            </a:r>
            <a:endParaRPr lang="fr-FR" dirty="0"/>
          </a:p>
          <a:p>
            <a:pPr algn="r" rtl="1"/>
            <a:r>
              <a:rPr lang="ar-MA" dirty="0"/>
              <a:t>	وهذا التصنيف هو الذي سنتبعه متبنين ترتيبه لطرق وضع الدساتير </a:t>
            </a:r>
            <a:r>
              <a:rPr lang="ar-MA" dirty="0" err="1"/>
              <a:t>المنحة </a:t>
            </a:r>
            <a:r>
              <a:rPr lang="ar-MA" dirty="0"/>
              <a:t>- الاستفتاء الشعبي ـ الجمعية التأسيسية والاستفتاء </a:t>
            </a:r>
            <a:r>
              <a:rPr lang="ar-MA" dirty="0" err="1"/>
              <a:t>التأسيسي.</a:t>
            </a:r>
            <a:r>
              <a:rPr lang="ar-MA" dirty="0"/>
              <a:t> </a:t>
            </a:r>
            <a:endParaRPr lang="fr-FR"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3408"/>
            <a:ext cx="7467600" cy="1152128"/>
          </a:xfrm>
        </p:spPr>
        <p:txBody>
          <a:bodyPr>
            <a:normAutofit/>
          </a:bodyPr>
          <a:lstStyle/>
          <a:p>
            <a:pPr algn="ctr"/>
            <a:r>
              <a:rPr lang="fr-FR" dirty="0" smtClean="0"/>
              <a:t/>
            </a:r>
            <a:br>
              <a:rPr lang="fr-FR" dirty="0" smtClean="0"/>
            </a:br>
            <a:r>
              <a:rPr lang="ar-MA" sz="3600" b="1" dirty="0" smtClean="0">
                <a:solidFill>
                  <a:schemeClr val="tx1"/>
                </a:solidFill>
              </a:rPr>
              <a:t> </a:t>
            </a:r>
            <a:r>
              <a:rPr lang="ar-MA" sz="3600" b="1" dirty="0" smtClean="0">
                <a:solidFill>
                  <a:schemeClr val="tx1"/>
                </a:solidFill>
              </a:rPr>
              <a:t>اسلوب المنحة</a:t>
            </a:r>
            <a:endParaRPr lang="fr-FR" sz="3600" dirty="0">
              <a:solidFill>
                <a:schemeClr val="tx1"/>
              </a:solidFill>
            </a:endParaRPr>
          </a:p>
        </p:txBody>
      </p:sp>
      <p:sp>
        <p:nvSpPr>
          <p:cNvPr id="3" name="Espace réservé du contenu 2"/>
          <p:cNvSpPr>
            <a:spLocks noGrp="1"/>
          </p:cNvSpPr>
          <p:nvPr>
            <p:ph sz="quarter" idx="1"/>
          </p:nvPr>
        </p:nvSpPr>
        <p:spPr>
          <a:xfrm>
            <a:off x="457200" y="1196752"/>
            <a:ext cx="8147248" cy="5277200"/>
          </a:xfrm>
        </p:spPr>
        <p:txBody>
          <a:bodyPr>
            <a:normAutofit lnSpcReduction="10000"/>
          </a:bodyPr>
          <a:lstStyle/>
          <a:p>
            <a:pPr algn="r"/>
            <a:r>
              <a:rPr lang="ar-MA" sz="3200" dirty="0"/>
              <a:t>إن استهلالنا دراسة طرق وضع الدساتير بأسلوب المنحة يعود الى الانعدام التام لأية مشاركة شعبية في وضع الدستور </a:t>
            </a:r>
            <a:r>
              <a:rPr lang="ar-MA" sz="3200" dirty="0" err="1"/>
              <a:t>الممنوح.</a:t>
            </a:r>
            <a:r>
              <a:rPr lang="ar-MA" sz="3200" dirty="0"/>
              <a:t> فهذا الاخير يكون نتاج الإرادة المنفردة للحاكم الذي يسعى لنزع الطابع المطلق عن حكمه ويتطلع </a:t>
            </a:r>
            <a:r>
              <a:rPr lang="ar-MA" sz="3200" dirty="0" err="1"/>
              <a:t>لدسترته</a:t>
            </a:r>
            <a:r>
              <a:rPr lang="ar-MA" sz="3200" dirty="0"/>
              <a:t> بمنح الشعب </a:t>
            </a:r>
            <a:r>
              <a:rPr lang="ar-MA" sz="3200" dirty="0" err="1"/>
              <a:t>دستورا.</a:t>
            </a:r>
            <a:r>
              <a:rPr lang="ar-MA" sz="3200" dirty="0"/>
              <a:t> والمثال الشهير على الدستور الممنوح يظل دائما متمثلا في الدستور الذي منحه لويس الثامن عشر بعد عودة الملكية الى فرنسا في سنة 1814 وقد أكد لويس 18 الطابع الممنوح لهذا الدستور بتصديره العبارات </a:t>
            </a:r>
            <a:r>
              <a:rPr lang="ar-MA" sz="3200" dirty="0" err="1"/>
              <a:t>التالية </a:t>
            </a:r>
            <a:r>
              <a:rPr lang="ar-MA" sz="3200" dirty="0"/>
              <a:t>"إننا بمحض إرادتنا ونحن نمارس بكامل الحرية سلطتنا الملكية نمنح رعايانا بصفة دائمة تسري علينا وعلى خلفائنا الميثاق الدستوري </a:t>
            </a:r>
            <a:r>
              <a:rPr lang="ar-MA" sz="3200" dirty="0" err="1"/>
              <a:t>الآتي ...".</a:t>
            </a: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normAutofit/>
          </a:bodyPr>
          <a:lstStyle/>
          <a:p>
            <a:pPr algn="ctr"/>
            <a:r>
              <a:rPr lang="ar-MA" sz="3600" b="1" dirty="0">
                <a:solidFill>
                  <a:schemeClr val="tx1"/>
                </a:solidFill>
              </a:rPr>
              <a:t>الميثاق</a:t>
            </a:r>
            <a:endParaRPr lang="fr-FR" sz="3600" dirty="0">
              <a:solidFill>
                <a:schemeClr val="tx1"/>
              </a:solidFill>
            </a:endParaRPr>
          </a:p>
        </p:txBody>
      </p:sp>
      <p:sp>
        <p:nvSpPr>
          <p:cNvPr id="3" name="Espace réservé du contenu 2"/>
          <p:cNvSpPr>
            <a:spLocks noGrp="1"/>
          </p:cNvSpPr>
          <p:nvPr>
            <p:ph sz="quarter" idx="1"/>
          </p:nvPr>
        </p:nvSpPr>
        <p:spPr/>
        <p:txBody>
          <a:bodyPr>
            <a:noAutofit/>
          </a:bodyPr>
          <a:lstStyle/>
          <a:p>
            <a:pPr algn="r" rtl="1"/>
            <a:r>
              <a:rPr lang="ar-MA" sz="3200" dirty="0"/>
              <a:t>بينما تنعدم المشاركة الشعبية تماما في الدستور الممنوح فإنها تتخذ في أسلوب الميثاق أو الدستور التعاقدي الصيغة المحدودة لضغط نواب الشعب على الحاكم من اجل وضع دستور بحيث ان هذا الاخير لا يكون نتاج الإرادة المنفردة للحاكم كما هو شان الدستور الممنوح بقدر ما يعبر عن تعاقد بين إرادتي الحاكم ونواب الشعب هذا التعاقد الذي تكون نتيجته ميثاق دستوري غالبا ما يحاول الحاكم الرضوخ فيه لبعض الضغوط الشعبية والتنازل عن بعض اختصاصاته لفائدة البرلمان.</a:t>
            </a:r>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normAutofit/>
          </a:bodyPr>
          <a:lstStyle/>
          <a:p>
            <a:pPr algn="ctr"/>
            <a:r>
              <a:rPr lang="ar-MA" sz="3200" b="1" dirty="0">
                <a:solidFill>
                  <a:schemeClr val="tx1"/>
                </a:solidFill>
              </a:rPr>
              <a:t>الاستفتاء الشعبي </a:t>
            </a:r>
            <a:endParaRPr lang="fr-FR" sz="3200" dirty="0">
              <a:solidFill>
                <a:schemeClr val="tx1"/>
              </a:solidFill>
            </a:endParaRPr>
          </a:p>
        </p:txBody>
      </p:sp>
      <p:sp>
        <p:nvSpPr>
          <p:cNvPr id="3" name="Espace réservé du contenu 2"/>
          <p:cNvSpPr>
            <a:spLocks noGrp="1"/>
          </p:cNvSpPr>
          <p:nvPr>
            <p:ph sz="quarter" idx="1"/>
          </p:nvPr>
        </p:nvSpPr>
        <p:spPr/>
        <p:txBody>
          <a:bodyPr/>
          <a:lstStyle/>
          <a:p>
            <a:pPr algn="r"/>
            <a:r>
              <a:rPr lang="ar-MA" sz="3600" dirty="0"/>
              <a:t>تتميز هذه الطريقة بعدم مشاركة الشعب في وضع الدستور إذ أن هذا الأخير يتم وضعه من طرف رئيس الدولة او من طرف جمعية او لجنة معينة وليست </a:t>
            </a:r>
            <a:r>
              <a:rPr lang="ar-MA" sz="3600" dirty="0" err="1"/>
              <a:t>منتخبة.</a:t>
            </a:r>
            <a:r>
              <a:rPr lang="ar-MA" sz="3600" dirty="0"/>
              <a:t> ولكن هذا الدستور لا يصير نافذ المفعول إلا بعد الموافقة الشعبية علية بواسطة الاستفتاء بحيث ان الشعب تتاح له الفرصة ليعبر عن قبوله او رفضه لمشروع الدستور ومن هنا تستمد هذه الطريقة ديمقراطيتها.</a:t>
            </a:r>
            <a:endParaRPr lang="fr-FR" sz="3600"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lstStyle/>
          <a:p>
            <a:pPr algn="ctr"/>
            <a:r>
              <a:rPr lang="ar-MA" b="1" dirty="0">
                <a:solidFill>
                  <a:schemeClr val="tx1"/>
                </a:solidFill>
              </a:rPr>
              <a:t>الجمعية التأسيسية </a:t>
            </a:r>
            <a:endParaRPr lang="fr-FR" dirty="0">
              <a:solidFill>
                <a:schemeClr val="tx1"/>
              </a:solidFill>
            </a:endParaRPr>
          </a:p>
        </p:txBody>
      </p:sp>
      <p:sp>
        <p:nvSpPr>
          <p:cNvPr id="3" name="Espace réservé du contenu 2"/>
          <p:cNvSpPr>
            <a:spLocks noGrp="1"/>
          </p:cNvSpPr>
          <p:nvPr>
            <p:ph sz="quarter" idx="1"/>
          </p:nvPr>
        </p:nvSpPr>
        <p:spPr>
          <a:xfrm>
            <a:off x="457200" y="1124744"/>
            <a:ext cx="8219256" cy="5349208"/>
          </a:xfrm>
        </p:spPr>
        <p:txBody>
          <a:bodyPr>
            <a:normAutofit/>
          </a:bodyPr>
          <a:lstStyle/>
          <a:p>
            <a:pPr algn="r" rtl="1"/>
            <a:r>
              <a:rPr lang="ar-MA" sz="2800" dirty="0"/>
              <a:t>يعتبر هذا الأسلوب نتاج نظرية سيادة الشعبية على انبثاق كل السلط من الشعب وبمقتضى هذه الطريقة فإن الشعب يدعى لانتخاب جمعية تأسيسية تنحصر مهمتها في وضع دستور حيث ان الشعب يشارك بواسطة ممثليه في وضع </a:t>
            </a:r>
            <a:r>
              <a:rPr lang="ar-MA" sz="2800" dirty="0" err="1"/>
              <a:t>الدستور.</a:t>
            </a:r>
            <a:r>
              <a:rPr lang="ar-MA" sz="2800" dirty="0"/>
              <a:t> وإذا كانت هذه المشاركة الشعبية تضفي على الطريقة صبغة ديمقراطية فإنها تنطوي على خطر تطلع اعضاء الجمعية التأسيسية لعضوية البرلمان الذي ينص عليه الدستور مما يجعلهم يقوون صلاحيات البرلمان على حساب الحكومة.</a:t>
            </a:r>
            <a:endParaRPr lang="fr-FR" sz="2800" dirty="0"/>
          </a:p>
          <a:p>
            <a:pPr algn="r" rtl="1"/>
            <a:r>
              <a:rPr lang="ar-MA" sz="2800" dirty="0"/>
              <a:t>ومن الناحية التاريخية فإن اولى الدساتير المدونة العصرية قد وضعت بهذه الطريقة ومنها دستور الولايات المتحدة الأمريكية لسنة 1787 وأول دستور للثورة الفرنسية سنة 1791.</a:t>
            </a:r>
            <a:endParaRPr lang="fr-FR" sz="2800"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الاستفتاء التأسيسي </a:t>
            </a:r>
            <a:endParaRPr lang="fr-FR" dirty="0">
              <a:solidFill>
                <a:schemeClr val="tx1"/>
              </a:solidFill>
            </a:endParaRPr>
          </a:p>
        </p:txBody>
      </p:sp>
      <p:sp>
        <p:nvSpPr>
          <p:cNvPr id="3" name="Espace réservé du contenu 2"/>
          <p:cNvSpPr>
            <a:spLocks noGrp="1"/>
          </p:cNvSpPr>
          <p:nvPr>
            <p:ph sz="quarter" idx="1"/>
          </p:nvPr>
        </p:nvSpPr>
        <p:spPr>
          <a:xfrm>
            <a:off x="323528" y="1600200"/>
            <a:ext cx="8424936" cy="4873752"/>
          </a:xfrm>
        </p:spPr>
        <p:txBody>
          <a:bodyPr>
            <a:normAutofit/>
          </a:bodyPr>
          <a:lstStyle/>
          <a:p>
            <a:pPr algn="r"/>
            <a:r>
              <a:rPr lang="ar-MA" sz="2800" dirty="0"/>
              <a:t>إذا كان أسلوب الجمعية التأسيسية يحصر مشاركة الشعب في وضع دستور ضمن انتخاب جمعية تضع دستورا بالنيابة عنه ويصبح ساري المفعول بمجرد مصادقتها عليه فإن طريقة الاستفتاء التأسيسي تفوقها ديمقراطية بانطوائها على انتخاب الشعب جمعية تأسيسية تضع مشروع الدستور ثم تعرضه على الاستفتاء ليقول الشعب كلمته فيه بحيث ان الشعب يشارك مرتين في وضع الدستور مرة أولى عن طريق انتداب جمعية تضع المشروع الدستوري ومرة ثانية من خلال قبوله أو رفضه بواسطة الاستفتاء للمشروع الذي وضعته الجمعية التأسيسية المنتخبة.</a:t>
            </a:r>
            <a:endParaRPr lang="fr-FR" sz="2800"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lstStyle/>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TotalTime>
  <Words>460</Words>
  <Application>Microsoft Office PowerPoint</Application>
  <PresentationFormat>Affichage à l'écran (4:3)</PresentationFormat>
  <Paragraphs>18</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Oriel</vt:lpstr>
      <vt:lpstr>حياة الدستور</vt:lpstr>
      <vt:lpstr>طرق وضع الدستور.</vt:lpstr>
      <vt:lpstr>  اسلوب المنحة</vt:lpstr>
      <vt:lpstr>الميثاق</vt:lpstr>
      <vt:lpstr>الاستفتاء الشعبي </vt:lpstr>
      <vt:lpstr>الجمعية التأسيسية </vt:lpstr>
      <vt:lpstr>الاستفتاء التأسيسي </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حياة الدستور</dc:title>
  <dc:creator>pc</dc:creator>
  <cp:lastModifiedBy>pc</cp:lastModifiedBy>
  <cp:revision>3</cp:revision>
  <dcterms:created xsi:type="dcterms:W3CDTF">2020-03-19T21:00:47Z</dcterms:created>
  <dcterms:modified xsi:type="dcterms:W3CDTF">2020-03-19T21:21:29Z</dcterms:modified>
</cp:coreProperties>
</file>